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74" r:id="rId2"/>
    <p:sldMasterId id="2147483650" r:id="rId3"/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8" r:id="rId6"/>
    <p:sldId id="281" r:id="rId7"/>
    <p:sldId id="286" r:id="rId8"/>
    <p:sldId id="291" r:id="rId9"/>
    <p:sldId id="285" r:id="rId10"/>
    <p:sldId id="284" r:id="rId11"/>
    <p:sldId id="283" r:id="rId12"/>
    <p:sldId id="287" r:id="rId13"/>
    <p:sldId id="288" r:id="rId14"/>
    <p:sldId id="290" r:id="rId15"/>
    <p:sldId id="289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DEC"/>
    <a:srgbClr val="BA82A9"/>
    <a:srgbClr val="2FC3C1"/>
    <a:srgbClr val="006699"/>
    <a:srgbClr val="22B7A2"/>
    <a:srgbClr val="0A3388"/>
    <a:srgbClr val="1018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88" autoAdjust="0"/>
  </p:normalViewPr>
  <p:slideViewPr>
    <p:cSldViewPr snapToGrid="0" snapToObjects="1">
      <p:cViewPr varScale="1">
        <p:scale>
          <a:sx n="78" d="100"/>
          <a:sy n="78" d="100"/>
        </p:scale>
        <p:origin x="13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012B6-EF3A-418F-87BC-CA50FE167EC3}" type="datetime4">
              <a:rPr lang="en-US" smtClean="0"/>
              <a:t>August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Insert Audience/Group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DC411B-F421-3D4E-B411-F7C56661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0443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2865FE-FD08-4D95-8352-FD956539065C}" type="datetime4">
              <a:rPr lang="en-US" smtClean="0"/>
              <a:t>August 28,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Insert Audience/Group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526C8C-8AD6-5E4B-B814-E5605359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04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6B1A024-3A8B-4349-8B64-135F5E835688}" type="datetime4">
              <a:rPr lang="en-US" smtClean="0"/>
              <a:t>August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Insert Audience/Group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C526C8C-8AD6-5E4B-B814-E560535988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2865FE-FD08-4D95-8352-FD956539065C}" type="datetime4">
              <a:rPr lang="en-US" smtClean="0"/>
              <a:t>August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Insert Audience/Group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6C8C-8AD6-5E4B-B814-E56053598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2865FE-FD08-4D95-8352-FD956539065C}" type="datetime4">
              <a:rPr lang="en-US" smtClean="0"/>
              <a:t>August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Insert Audience/Group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6C8C-8AD6-5E4B-B814-E56053598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2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2865FE-FD08-4D95-8352-FD956539065C}" type="datetime4">
              <a:rPr lang="en-US" smtClean="0"/>
              <a:t>August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Insert Audience/Group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6C8C-8AD6-5E4B-B814-E56053598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2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2865FE-FD08-4D95-8352-FD956539065C}" type="datetime4">
              <a:rPr lang="en-US" smtClean="0"/>
              <a:t>August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Insert Audience/Group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6C8C-8AD6-5E4B-B814-E56053598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2865FE-FD08-4D95-8352-FD956539065C}" type="datetime4">
              <a:rPr lang="en-US" smtClean="0"/>
              <a:t>August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Insert Audience/Group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6C8C-8AD6-5E4B-B814-E56053598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4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2865FE-FD08-4D95-8352-FD956539065C}" type="datetime4">
              <a:rPr lang="en-US" smtClean="0"/>
              <a:t>August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Insert Audience/Group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6C8C-8AD6-5E4B-B814-E56053598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6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2FC3C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676405"/>
            <a:ext cx="6400800" cy="487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Date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-1"/>
            <a:ext cx="9144000" cy="1888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4002087"/>
            <a:ext cx="7772400" cy="15674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28" name="Picture 4" descr="http://ohiohospitals.org/getmedia/57c69db4-c0c5-4542-919a-7dbf49e8a019/FirstSteps-Small.aspx?width=600&amp;height=1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12852"/>
            <a:ext cx="6800449" cy="12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Font typeface="+mj-lt"/>
              <a:buNone/>
              <a:defRPr sz="2800"/>
            </a:lvl1pPr>
            <a:lvl2pPr marL="457200" indent="0">
              <a:buFont typeface="+mj-lt"/>
              <a:buNone/>
              <a:defRPr sz="2400"/>
            </a:lvl2pPr>
            <a:lvl3pPr marL="914400" indent="0">
              <a:buFont typeface="+mj-lt"/>
              <a:buNone/>
              <a:defRPr sz="2000"/>
            </a:lvl3pPr>
            <a:lvl4pPr marL="1371600" indent="0">
              <a:buFont typeface="+mj-lt"/>
              <a:buNone/>
              <a:defRPr sz="1800"/>
            </a:lvl4pPr>
            <a:lvl5pPr marL="1828800" indent="0">
              <a:buFont typeface="+mj-lt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Font typeface="+mj-lt"/>
              <a:buNone/>
              <a:defRPr sz="2800"/>
            </a:lvl1pPr>
            <a:lvl2pPr marL="457200" indent="0">
              <a:buFont typeface="+mj-lt"/>
              <a:buNone/>
              <a:defRPr sz="2400"/>
            </a:lvl2pPr>
            <a:lvl3pPr marL="914400" indent="0">
              <a:buFont typeface="+mj-lt"/>
              <a:buNone/>
              <a:defRPr sz="2000"/>
            </a:lvl3pPr>
            <a:lvl4pPr marL="1371600" indent="0">
              <a:buFont typeface="+mj-lt"/>
              <a:buNone/>
              <a:defRPr sz="1800"/>
            </a:lvl4pPr>
            <a:lvl5pPr marL="1828800" indent="0">
              <a:buFont typeface="+mj-lt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927188"/>
            <a:ext cx="8448674" cy="488768"/>
          </a:xfrm>
        </p:spPr>
        <p:txBody>
          <a:bodyPr>
            <a:noAutofit/>
          </a:bodyPr>
          <a:lstStyle>
            <a:lvl1pPr marL="0" indent="0" algn="l">
              <a:buNone/>
              <a:defRPr sz="2800" b="1" baseline="0"/>
            </a:lvl1pPr>
          </a:lstStyle>
          <a:p>
            <a:pPr lvl="0"/>
            <a:r>
              <a:rPr lang="en-US" dirty="0"/>
              <a:t>[Insert Group Name Here]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307035" y="150563"/>
            <a:ext cx="2526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00" b="1" dirty="0">
                <a:solidFill>
                  <a:srgbClr val="2FC3C1"/>
                </a:solidFill>
              </a:rPr>
              <a:t>AGENDA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100" y="296846"/>
            <a:ext cx="1488209" cy="4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8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4199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5044"/>
            <a:ext cx="3008313" cy="45111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/>
              <a:t>Click to edit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27804"/>
            <a:ext cx="5486400" cy="43997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auto">
          <a:xfrm>
            <a:off x="1219200" y="3810000"/>
            <a:ext cx="3352800" cy="22860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2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rgbClr val="2FC3C1"/>
              </a:solidFill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219200" y="1600200"/>
            <a:ext cx="3352800" cy="22352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572000" y="1600200"/>
            <a:ext cx="3352800" cy="2235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7" name="Freeform 16"/>
          <p:cNvSpPr/>
          <p:nvPr/>
        </p:nvSpPr>
        <p:spPr bwMode="auto">
          <a:xfrm>
            <a:off x="4572000" y="3835401"/>
            <a:ext cx="3352800" cy="2260599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142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C3C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19199" y="2533711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4" hasCustomPrompt="1"/>
          </p:nvPr>
        </p:nvSpPr>
        <p:spPr>
          <a:xfrm>
            <a:off x="1219200" y="1600200"/>
            <a:ext cx="3352800" cy="933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72000" y="2533711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6" hasCustomPrompt="1"/>
          </p:nvPr>
        </p:nvSpPr>
        <p:spPr>
          <a:xfrm>
            <a:off x="4571999" y="1600201"/>
            <a:ext cx="3352801" cy="933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4572000" y="4793974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31"/>
          <p:cNvSpPr>
            <a:spLocks noGrp="1"/>
          </p:cNvSpPr>
          <p:nvPr>
            <p:ph sz="quarter" idx="18" hasCustomPrompt="1"/>
          </p:nvPr>
        </p:nvSpPr>
        <p:spPr>
          <a:xfrm>
            <a:off x="4572000" y="3835402"/>
            <a:ext cx="3352800" cy="9585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1219199" y="4793974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31"/>
          <p:cNvSpPr>
            <a:spLocks noGrp="1"/>
          </p:cNvSpPr>
          <p:nvPr>
            <p:ph sz="quarter" idx="20" hasCustomPrompt="1"/>
          </p:nvPr>
        </p:nvSpPr>
        <p:spPr>
          <a:xfrm>
            <a:off x="1219201" y="3835402"/>
            <a:ext cx="3352800" cy="958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228600" y="1018903"/>
            <a:ext cx="8677275" cy="403225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3" name="Content Placeholder 31"/>
          <p:cNvSpPr>
            <a:spLocks noGrp="1"/>
          </p:cNvSpPr>
          <p:nvPr>
            <p:ph sz="quarter" idx="14" hasCustomPrompt="1"/>
          </p:nvPr>
        </p:nvSpPr>
        <p:spPr>
          <a:xfrm>
            <a:off x="1473207" y="2056521"/>
            <a:ext cx="2624114" cy="39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Content Placeholder 31"/>
          <p:cNvSpPr>
            <a:spLocks noGrp="1"/>
          </p:cNvSpPr>
          <p:nvPr>
            <p:ph sz="quarter" idx="17" hasCustomPrompt="1"/>
          </p:nvPr>
        </p:nvSpPr>
        <p:spPr>
          <a:xfrm>
            <a:off x="1473207" y="2461771"/>
            <a:ext cx="2624114" cy="4385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25" name="Content Placeholder 31"/>
          <p:cNvSpPr>
            <a:spLocks noGrp="1"/>
          </p:cNvSpPr>
          <p:nvPr>
            <p:ph sz="quarter" idx="18" hasCustomPrompt="1"/>
          </p:nvPr>
        </p:nvSpPr>
        <p:spPr>
          <a:xfrm>
            <a:off x="5858494" y="2056521"/>
            <a:ext cx="2620488" cy="396344"/>
          </a:xfrm>
        </p:spPr>
        <p:txBody>
          <a:bodyPr anchor="ctr">
            <a:no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Content Placeholder 31"/>
          <p:cNvSpPr>
            <a:spLocks noGrp="1"/>
          </p:cNvSpPr>
          <p:nvPr>
            <p:ph sz="quarter" idx="19" hasCustomPrompt="1"/>
          </p:nvPr>
        </p:nvSpPr>
        <p:spPr>
          <a:xfrm>
            <a:off x="5858494" y="2461771"/>
            <a:ext cx="2620488" cy="4385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0" hasCustomPrompt="1"/>
          </p:nvPr>
        </p:nvSpPr>
        <p:spPr>
          <a:xfrm>
            <a:off x="1473207" y="3361621"/>
            <a:ext cx="2624114" cy="39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6" name="Content Placeholder 31"/>
          <p:cNvSpPr>
            <a:spLocks noGrp="1"/>
          </p:cNvSpPr>
          <p:nvPr>
            <p:ph sz="quarter" idx="21" hasCustomPrompt="1"/>
          </p:nvPr>
        </p:nvSpPr>
        <p:spPr>
          <a:xfrm>
            <a:off x="1473207" y="3762107"/>
            <a:ext cx="2624114" cy="438418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41" name="Content Placeholder 31"/>
          <p:cNvSpPr>
            <a:spLocks noGrp="1"/>
          </p:cNvSpPr>
          <p:nvPr>
            <p:ph sz="quarter" idx="22" hasCustomPrompt="1"/>
          </p:nvPr>
        </p:nvSpPr>
        <p:spPr>
          <a:xfrm>
            <a:off x="5858494" y="3354792"/>
            <a:ext cx="2620488" cy="396344"/>
          </a:xfrm>
        </p:spPr>
        <p:txBody>
          <a:bodyPr anchor="ctr">
            <a:no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2" name="Content Placeholder 31"/>
          <p:cNvSpPr>
            <a:spLocks noGrp="1"/>
          </p:cNvSpPr>
          <p:nvPr>
            <p:ph sz="quarter" idx="23" hasCustomPrompt="1"/>
          </p:nvPr>
        </p:nvSpPr>
        <p:spPr>
          <a:xfrm>
            <a:off x="5858494" y="3757965"/>
            <a:ext cx="2620488" cy="4425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47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1473207" y="4848649"/>
            <a:ext cx="2624114" cy="417611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8" name="Content Placeholder 31"/>
          <p:cNvSpPr>
            <a:spLocks noGrp="1"/>
          </p:cNvSpPr>
          <p:nvPr>
            <p:ph sz="quarter" idx="25" hasCustomPrompt="1"/>
          </p:nvPr>
        </p:nvSpPr>
        <p:spPr>
          <a:xfrm>
            <a:off x="1473207" y="5266260"/>
            <a:ext cx="2624114" cy="462298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49" name="Content Placeholder 31"/>
          <p:cNvSpPr>
            <a:spLocks noGrp="1"/>
          </p:cNvSpPr>
          <p:nvPr>
            <p:ph sz="quarter" idx="26" hasCustomPrompt="1"/>
          </p:nvPr>
        </p:nvSpPr>
        <p:spPr>
          <a:xfrm>
            <a:off x="5858494" y="4840290"/>
            <a:ext cx="2620488" cy="42597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0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5858494" y="5266260"/>
            <a:ext cx="2620488" cy="462298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228599" y="1042736"/>
            <a:ext cx="8677275" cy="427037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575854" y="2068690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591945" y="3366961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4952618" y="2069569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4952618" y="3373790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42"/>
          </p:nvPr>
        </p:nvSpPr>
        <p:spPr>
          <a:xfrm>
            <a:off x="591945" y="4896391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43"/>
          </p:nvPr>
        </p:nvSpPr>
        <p:spPr>
          <a:xfrm>
            <a:off x="4952618" y="4867748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- Trife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28600" y="1018903"/>
            <a:ext cx="8677275" cy="4191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19200" y="3860800"/>
            <a:ext cx="3352800" cy="223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4572000" y="3860800"/>
            <a:ext cx="3352800" cy="22352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142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2895600" y="1625600"/>
            <a:ext cx="3352800" cy="22352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1219199" y="4794310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2895599" y="2524247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572000" y="4794432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1"/>
          <p:cNvSpPr>
            <a:spLocks noGrp="1"/>
          </p:cNvSpPr>
          <p:nvPr>
            <p:ph sz="quarter" idx="17" hasCustomPrompt="1"/>
          </p:nvPr>
        </p:nvSpPr>
        <p:spPr>
          <a:xfrm>
            <a:off x="2895600" y="1625600"/>
            <a:ext cx="3352800" cy="8986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Content Placeholder 31"/>
          <p:cNvSpPr>
            <a:spLocks noGrp="1"/>
          </p:cNvSpPr>
          <p:nvPr>
            <p:ph sz="quarter" idx="18" hasCustomPrompt="1"/>
          </p:nvPr>
        </p:nvSpPr>
        <p:spPr>
          <a:xfrm>
            <a:off x="1219200" y="3860801"/>
            <a:ext cx="3352800" cy="9335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Content Placeholder 31"/>
          <p:cNvSpPr>
            <a:spLocks noGrp="1"/>
          </p:cNvSpPr>
          <p:nvPr>
            <p:ph sz="quarter" idx="19" hasCustomPrompt="1"/>
          </p:nvPr>
        </p:nvSpPr>
        <p:spPr>
          <a:xfrm>
            <a:off x="4572000" y="3860800"/>
            <a:ext cx="3352801" cy="9335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526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4" name="Content Placeholder 31"/>
          <p:cNvSpPr>
            <a:spLocks noGrp="1"/>
          </p:cNvSpPr>
          <p:nvPr>
            <p:ph sz="quarter" idx="17" hasCustomPrompt="1"/>
          </p:nvPr>
        </p:nvSpPr>
        <p:spPr>
          <a:xfrm>
            <a:off x="5206621" y="1825387"/>
            <a:ext cx="3179986" cy="231343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Click to insert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28"/>
          </p:nvPr>
        </p:nvSpPr>
        <p:spPr>
          <a:xfrm>
            <a:off x="760574" y="1825387"/>
            <a:ext cx="4114800" cy="231343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760574" y="4452097"/>
            <a:ext cx="2078038" cy="360313"/>
          </a:xfrm>
        </p:spPr>
        <p:txBody>
          <a:bodyPr anchor="ctr">
            <a:no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5" hasCustomPrompt="1"/>
          </p:nvPr>
        </p:nvSpPr>
        <p:spPr>
          <a:xfrm>
            <a:off x="760574" y="4848441"/>
            <a:ext cx="2078038" cy="96317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8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3570042" y="4452097"/>
            <a:ext cx="2078038" cy="360313"/>
          </a:xfrm>
        </p:spPr>
        <p:txBody>
          <a:bodyPr anchor="ctr">
            <a:no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3570042" y="4848441"/>
            <a:ext cx="2078038" cy="96317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30" name="Content Placeholder 31"/>
          <p:cNvSpPr>
            <a:spLocks noGrp="1"/>
          </p:cNvSpPr>
          <p:nvPr>
            <p:ph sz="quarter" idx="31" hasCustomPrompt="1"/>
          </p:nvPr>
        </p:nvSpPr>
        <p:spPr>
          <a:xfrm>
            <a:off x="6308569" y="4452097"/>
            <a:ext cx="2078038" cy="36031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Content Placeholder 31"/>
          <p:cNvSpPr>
            <a:spLocks noGrp="1"/>
          </p:cNvSpPr>
          <p:nvPr>
            <p:ph sz="quarter" idx="32" hasCustomPrompt="1"/>
          </p:nvPr>
        </p:nvSpPr>
        <p:spPr>
          <a:xfrm>
            <a:off x="6308569" y="4848441"/>
            <a:ext cx="2078038" cy="96317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1018903"/>
            <a:ext cx="8677275" cy="5095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8699" y="0"/>
            <a:ext cx="4572000" cy="63246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635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56113" y="273132"/>
            <a:ext cx="3959610" cy="1308078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5" hasCustomPrompt="1"/>
          </p:nvPr>
        </p:nvSpPr>
        <p:spPr>
          <a:xfrm>
            <a:off x="0" y="-1"/>
            <a:ext cx="4570196" cy="64590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Media Here</a:t>
            </a:r>
          </a:p>
        </p:txBody>
      </p:sp>
      <p:sp>
        <p:nvSpPr>
          <p:cNvPr id="29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4888183" y="1846412"/>
            <a:ext cx="3927540" cy="417688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1"/>
          <p:cNvSpPr>
            <a:spLocks noGrp="1"/>
          </p:cNvSpPr>
          <p:nvPr>
            <p:ph sz="quarter" idx="25" hasCustomPrompt="1"/>
          </p:nvPr>
        </p:nvSpPr>
        <p:spPr>
          <a:xfrm>
            <a:off x="234264" y="258938"/>
            <a:ext cx="8675472" cy="473486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baseline="0"/>
            </a:lvl1pPr>
          </a:lstStyle>
          <a:p>
            <a:pPr lvl="0"/>
            <a:r>
              <a:rPr lang="en-US" dirty="0"/>
              <a:t>Table Here</a:t>
            </a:r>
          </a:p>
        </p:txBody>
      </p:sp>
      <p:sp>
        <p:nvSpPr>
          <p:cNvPr id="5" name="Content Placeholder 31"/>
          <p:cNvSpPr>
            <a:spLocks noGrp="1"/>
          </p:cNvSpPr>
          <p:nvPr>
            <p:ph sz="quarter" idx="26" hasCustomPrompt="1"/>
          </p:nvPr>
        </p:nvSpPr>
        <p:spPr>
          <a:xfrm>
            <a:off x="1278134" y="5096350"/>
            <a:ext cx="6720758" cy="96317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cap="none" baseline="0"/>
            </a:lvl1pPr>
          </a:lstStyle>
          <a:p>
            <a:pPr lvl="0"/>
            <a:r>
              <a:rPr lang="en-US" dirty="0"/>
              <a:t>Click to edit Table Title/Caption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67762"/>
            <a:ext cx="8677275" cy="8742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041992"/>
            <a:ext cx="8677275" cy="507029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85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81706" y="55325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7397" y="3585930"/>
            <a:ext cx="4182148" cy="307901"/>
          </a:xfrm>
          <a:prstGeom prst="rect">
            <a:avLst/>
          </a:prstGeom>
        </p:spPr>
        <p:txBody>
          <a:bodyPr vert="horz" lIns="0" tIns="0" anchor="ctr"/>
          <a:lstStyle>
            <a:lvl1pPr>
              <a:defRPr sz="1400" b="0" i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ms-MY" sz="1200" b="1" dirty="0">
                <a:solidFill>
                  <a:srgbClr val="FFFFFF"/>
                </a:solidFill>
                <a:latin typeface="Arial"/>
                <a:cs typeface="Arial"/>
              </a:rPr>
              <a:t>Insert Presenter 1 Name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7396" y="3893831"/>
            <a:ext cx="4182149" cy="294725"/>
          </a:xfrm>
          <a:prstGeom prst="rect">
            <a:avLst/>
          </a:prstGeom>
        </p:spPr>
        <p:txBody>
          <a:bodyPr vert="horz" lIns="0" tIns="0" anchor="ctr"/>
          <a:lstStyle>
            <a:lvl1pPr>
              <a:defRPr sz="1400" b="0" i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ms-MY" sz="1200" b="1" dirty="0">
                <a:solidFill>
                  <a:srgbClr val="FFFFFF"/>
                </a:solidFill>
                <a:latin typeface="Arial"/>
                <a:cs typeface="Arial"/>
              </a:rPr>
              <a:t>Insert Presenter 1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7397" y="4188556"/>
            <a:ext cx="4182148" cy="294725"/>
          </a:xfrm>
          <a:prstGeom prst="rect">
            <a:avLst/>
          </a:prstGeom>
        </p:spPr>
        <p:txBody>
          <a:bodyPr vert="horz" lIns="0" tIns="0" anchor="ctr"/>
          <a:lstStyle>
            <a:lvl1pPr>
              <a:defRPr sz="1400" b="0" i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ms-MY" sz="1200" b="1" dirty="0">
                <a:solidFill>
                  <a:srgbClr val="FFFFFF"/>
                </a:solidFill>
                <a:latin typeface="Arial"/>
                <a:cs typeface="Arial"/>
              </a:rPr>
              <a:t>Insert Presenter 1 Email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899545" y="3585931"/>
            <a:ext cx="3968410" cy="308208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Presenter 2 Name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899545" y="3894138"/>
            <a:ext cx="3968410" cy="30797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Presenter 2 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899545" y="4188556"/>
            <a:ext cx="3968410" cy="29472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Presenter 2 Email</a:t>
            </a:r>
          </a:p>
        </p:txBody>
      </p:sp>
    </p:spTree>
    <p:extLst>
      <p:ext uri="{BB962C8B-B14F-4D97-AF65-F5344CB8AC3E}">
        <p14:creationId xmlns:p14="http://schemas.microsoft.com/office/powerpoint/2010/main" val="20762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3400"/>
            <a:ext cx="9144000" cy="3048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21" y="142137"/>
            <a:ext cx="8803758" cy="942383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591" y="2009553"/>
            <a:ext cx="4274288" cy="26581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6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9863" y="1084263"/>
            <a:ext cx="8804275" cy="53188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245139" y="2010218"/>
            <a:ext cx="4114210" cy="2657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45138" y="4976037"/>
            <a:ext cx="8729000" cy="3189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59478"/>
            <a:ext cx="8677275" cy="882514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041400"/>
            <a:ext cx="8677275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86599" y="6451298"/>
            <a:ext cx="880254" cy="271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76536" y="6451298"/>
            <a:ext cx="4310063" cy="27162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160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Font typeface="+mj-lt"/>
              <a:buNone/>
              <a:defRPr sz="2800"/>
            </a:lvl1pPr>
            <a:lvl2pPr marL="457200" indent="0">
              <a:buFont typeface="+mj-lt"/>
              <a:buNone/>
              <a:defRPr sz="2400"/>
            </a:lvl2pPr>
            <a:lvl3pPr marL="914400" indent="0">
              <a:buFont typeface="+mj-lt"/>
              <a:buNone/>
              <a:defRPr sz="2000"/>
            </a:lvl3pPr>
            <a:lvl4pPr marL="1371600" indent="0">
              <a:buFont typeface="+mj-lt"/>
              <a:buNone/>
              <a:defRPr sz="1800"/>
            </a:lvl4pPr>
            <a:lvl5pPr marL="1828800" indent="0">
              <a:buFont typeface="+mj-lt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Font typeface="+mj-lt"/>
              <a:buNone/>
              <a:defRPr sz="2800"/>
            </a:lvl1pPr>
            <a:lvl2pPr marL="457200" indent="0">
              <a:buFont typeface="+mj-lt"/>
              <a:buNone/>
              <a:defRPr sz="2400"/>
            </a:lvl2pPr>
            <a:lvl3pPr marL="914400" indent="0">
              <a:buFont typeface="+mj-lt"/>
              <a:buNone/>
              <a:defRPr sz="2000"/>
            </a:lvl3pPr>
            <a:lvl4pPr marL="1371600" indent="0">
              <a:buFont typeface="+mj-lt"/>
              <a:buNone/>
              <a:defRPr sz="1800"/>
            </a:lvl4pPr>
            <a:lvl5pPr marL="1828800" indent="0">
              <a:buFont typeface="+mj-lt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927188"/>
            <a:ext cx="8448674" cy="488768"/>
          </a:xfr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[Insert Group Name Here]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282937" y="150563"/>
            <a:ext cx="2551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00" b="1" dirty="0">
                <a:solidFill>
                  <a:srgbClr val="2FC3C1"/>
                </a:solidFill>
              </a:rPr>
              <a:t>AGENDA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100" y="296846"/>
            <a:ext cx="1488209" cy="4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/>
              <a:t>Click to edit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1925"/>
            <a:ext cx="5486400" cy="4425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iple Points 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auto">
          <a:xfrm>
            <a:off x="1219200" y="3810000"/>
            <a:ext cx="3352800" cy="22860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2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rgbClr val="2FC3C1"/>
              </a:solidFill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219200" y="1600200"/>
            <a:ext cx="3352800" cy="22352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572000" y="1600200"/>
            <a:ext cx="3352800" cy="2235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7" name="Freeform 16"/>
          <p:cNvSpPr/>
          <p:nvPr/>
        </p:nvSpPr>
        <p:spPr bwMode="auto">
          <a:xfrm>
            <a:off x="4572000" y="3835401"/>
            <a:ext cx="3352800" cy="2260598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142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9" y="167761"/>
            <a:ext cx="8677275" cy="789169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19199" y="2533711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4" hasCustomPrompt="1"/>
          </p:nvPr>
        </p:nvSpPr>
        <p:spPr>
          <a:xfrm>
            <a:off x="1219198" y="1600201"/>
            <a:ext cx="3352801" cy="933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72000" y="2533711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6" hasCustomPrompt="1"/>
          </p:nvPr>
        </p:nvSpPr>
        <p:spPr>
          <a:xfrm>
            <a:off x="4571999" y="1600201"/>
            <a:ext cx="3352801" cy="933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4572000" y="4793974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31"/>
          <p:cNvSpPr>
            <a:spLocks noGrp="1"/>
          </p:cNvSpPr>
          <p:nvPr>
            <p:ph sz="quarter" idx="18" hasCustomPrompt="1"/>
          </p:nvPr>
        </p:nvSpPr>
        <p:spPr>
          <a:xfrm>
            <a:off x="4571999" y="3835402"/>
            <a:ext cx="3352801" cy="9585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1219199" y="4793974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31"/>
          <p:cNvSpPr>
            <a:spLocks noGrp="1"/>
          </p:cNvSpPr>
          <p:nvPr>
            <p:ph sz="quarter" idx="20" hasCustomPrompt="1"/>
          </p:nvPr>
        </p:nvSpPr>
        <p:spPr>
          <a:xfrm>
            <a:off x="1219200" y="3835402"/>
            <a:ext cx="3352800" cy="958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28600" y="957263"/>
            <a:ext cx="8677275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99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30255" y="6456111"/>
            <a:ext cx="2998936" cy="275977"/>
          </a:xfrm>
        </p:spPr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018903"/>
            <a:ext cx="8677275" cy="477388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71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9" y="167762"/>
            <a:ext cx="8677275" cy="877267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3" name="Content Placeholder 31"/>
          <p:cNvSpPr>
            <a:spLocks noGrp="1"/>
          </p:cNvSpPr>
          <p:nvPr>
            <p:ph sz="quarter" idx="14" hasCustomPrompt="1"/>
          </p:nvPr>
        </p:nvSpPr>
        <p:spPr>
          <a:xfrm>
            <a:off x="1496624" y="2057400"/>
            <a:ext cx="2861620" cy="39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Content Placeholder 31"/>
          <p:cNvSpPr>
            <a:spLocks noGrp="1"/>
          </p:cNvSpPr>
          <p:nvPr>
            <p:ph sz="quarter" idx="17" hasCustomPrompt="1"/>
          </p:nvPr>
        </p:nvSpPr>
        <p:spPr>
          <a:xfrm>
            <a:off x="1496624" y="2453745"/>
            <a:ext cx="2861620" cy="416308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25" name="Content Placeholder 31"/>
          <p:cNvSpPr>
            <a:spLocks noGrp="1"/>
          </p:cNvSpPr>
          <p:nvPr>
            <p:ph sz="quarter" idx="18" hasCustomPrompt="1"/>
          </p:nvPr>
        </p:nvSpPr>
        <p:spPr>
          <a:xfrm>
            <a:off x="5937662" y="2057401"/>
            <a:ext cx="2671948" cy="39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Content Placeholder 31"/>
          <p:cNvSpPr>
            <a:spLocks noGrp="1"/>
          </p:cNvSpPr>
          <p:nvPr>
            <p:ph sz="quarter" idx="19" hasCustomPrompt="1"/>
          </p:nvPr>
        </p:nvSpPr>
        <p:spPr>
          <a:xfrm>
            <a:off x="5937662" y="2453745"/>
            <a:ext cx="2671948" cy="416308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0" hasCustomPrompt="1"/>
          </p:nvPr>
        </p:nvSpPr>
        <p:spPr>
          <a:xfrm>
            <a:off x="1496625" y="3365763"/>
            <a:ext cx="2861620" cy="39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6" name="Content Placeholder 31"/>
          <p:cNvSpPr>
            <a:spLocks noGrp="1"/>
          </p:cNvSpPr>
          <p:nvPr>
            <p:ph sz="quarter" idx="21" hasCustomPrompt="1"/>
          </p:nvPr>
        </p:nvSpPr>
        <p:spPr>
          <a:xfrm>
            <a:off x="1496624" y="3762107"/>
            <a:ext cx="2861621" cy="433656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41" name="Content Placeholder 31"/>
          <p:cNvSpPr>
            <a:spLocks noGrp="1"/>
          </p:cNvSpPr>
          <p:nvPr>
            <p:ph sz="quarter" idx="22" hasCustomPrompt="1"/>
          </p:nvPr>
        </p:nvSpPr>
        <p:spPr>
          <a:xfrm>
            <a:off x="5937662" y="3365763"/>
            <a:ext cx="2671948" cy="39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2" name="Content Placeholder 31"/>
          <p:cNvSpPr>
            <a:spLocks noGrp="1"/>
          </p:cNvSpPr>
          <p:nvPr>
            <p:ph sz="quarter" idx="23" hasCustomPrompt="1"/>
          </p:nvPr>
        </p:nvSpPr>
        <p:spPr>
          <a:xfrm>
            <a:off x="5937662" y="3762107"/>
            <a:ext cx="2671948" cy="433656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47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1496625" y="4869916"/>
            <a:ext cx="2861620" cy="360313"/>
          </a:xfrm>
        </p:spPr>
        <p:txBody>
          <a:bodyPr anchor="ctr">
            <a:no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8" name="Content Placeholder 31"/>
          <p:cNvSpPr>
            <a:spLocks noGrp="1"/>
          </p:cNvSpPr>
          <p:nvPr>
            <p:ph sz="quarter" idx="25" hasCustomPrompt="1"/>
          </p:nvPr>
        </p:nvSpPr>
        <p:spPr>
          <a:xfrm>
            <a:off x="1496625" y="5228814"/>
            <a:ext cx="2861620" cy="447558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49" name="Content Placeholder 31"/>
          <p:cNvSpPr>
            <a:spLocks noGrp="1"/>
          </p:cNvSpPr>
          <p:nvPr>
            <p:ph sz="quarter" idx="26" hasCustomPrompt="1"/>
          </p:nvPr>
        </p:nvSpPr>
        <p:spPr>
          <a:xfrm>
            <a:off x="5937662" y="4869916"/>
            <a:ext cx="2671948" cy="39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0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5937662" y="5266260"/>
            <a:ext cx="2671948" cy="443978"/>
          </a:xfrm>
        </p:spPr>
        <p:txBody>
          <a:bodyPr>
            <a:no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Type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228600" y="1045029"/>
            <a:ext cx="8677275" cy="463137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591945" y="2069569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591945" y="3390101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591945" y="4877322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5000119" y="2069569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42"/>
          </p:nvPr>
        </p:nvSpPr>
        <p:spPr>
          <a:xfrm>
            <a:off x="4999531" y="3390101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43"/>
          </p:nvPr>
        </p:nvSpPr>
        <p:spPr>
          <a:xfrm>
            <a:off x="5000119" y="4869916"/>
            <a:ext cx="758825" cy="76835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- Trife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28600" y="1018903"/>
            <a:ext cx="8677275" cy="4191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19200" y="3860800"/>
            <a:ext cx="3352800" cy="223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4572000" y="3860800"/>
            <a:ext cx="3352800" cy="22352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142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2895600" y="1625600"/>
            <a:ext cx="3352800" cy="22352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1219199" y="4794310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2895599" y="2524247"/>
            <a:ext cx="3352801" cy="130169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572000" y="4794432"/>
            <a:ext cx="3352801" cy="1301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1"/>
          <p:cNvSpPr>
            <a:spLocks noGrp="1"/>
          </p:cNvSpPr>
          <p:nvPr>
            <p:ph sz="quarter" idx="17" hasCustomPrompt="1"/>
          </p:nvPr>
        </p:nvSpPr>
        <p:spPr>
          <a:xfrm>
            <a:off x="2895600" y="1625600"/>
            <a:ext cx="3352800" cy="8986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Content Placeholder 31"/>
          <p:cNvSpPr>
            <a:spLocks noGrp="1"/>
          </p:cNvSpPr>
          <p:nvPr>
            <p:ph sz="quarter" idx="18" hasCustomPrompt="1"/>
          </p:nvPr>
        </p:nvSpPr>
        <p:spPr>
          <a:xfrm>
            <a:off x="1219200" y="3860801"/>
            <a:ext cx="3352800" cy="9335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Content Placeholder 31"/>
          <p:cNvSpPr>
            <a:spLocks noGrp="1"/>
          </p:cNvSpPr>
          <p:nvPr>
            <p:ph sz="quarter" idx="19" hasCustomPrompt="1"/>
          </p:nvPr>
        </p:nvSpPr>
        <p:spPr>
          <a:xfrm>
            <a:off x="4572000" y="3860801"/>
            <a:ext cx="3352801" cy="9335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7835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9" y="167762"/>
            <a:ext cx="8677275" cy="87423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4" name="Content Placeholder 31"/>
          <p:cNvSpPr>
            <a:spLocks noGrp="1"/>
          </p:cNvSpPr>
          <p:nvPr>
            <p:ph sz="quarter" idx="17" hasCustomPrompt="1"/>
          </p:nvPr>
        </p:nvSpPr>
        <p:spPr>
          <a:xfrm>
            <a:off x="5199797" y="1774208"/>
            <a:ext cx="3186810" cy="23147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Click to insert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28"/>
          </p:nvPr>
        </p:nvSpPr>
        <p:spPr>
          <a:xfrm>
            <a:off x="760574" y="1774209"/>
            <a:ext cx="4114800" cy="2314775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760574" y="4452097"/>
            <a:ext cx="2078038" cy="36031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5" hasCustomPrompt="1"/>
          </p:nvPr>
        </p:nvSpPr>
        <p:spPr>
          <a:xfrm>
            <a:off x="760574" y="4848441"/>
            <a:ext cx="2078038" cy="96317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8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3570042" y="4452097"/>
            <a:ext cx="2078038" cy="36031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3570042" y="4848441"/>
            <a:ext cx="2078038" cy="96317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30" name="Content Placeholder 31"/>
          <p:cNvSpPr>
            <a:spLocks noGrp="1"/>
          </p:cNvSpPr>
          <p:nvPr>
            <p:ph sz="quarter" idx="31" hasCustomPrompt="1"/>
          </p:nvPr>
        </p:nvSpPr>
        <p:spPr>
          <a:xfrm>
            <a:off x="6308569" y="4452097"/>
            <a:ext cx="2078038" cy="36031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1" cap="all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Content Placeholder 31"/>
          <p:cNvSpPr>
            <a:spLocks noGrp="1"/>
          </p:cNvSpPr>
          <p:nvPr>
            <p:ph sz="quarter" idx="32" hasCustomPrompt="1"/>
          </p:nvPr>
        </p:nvSpPr>
        <p:spPr>
          <a:xfrm>
            <a:off x="6308569" y="4848441"/>
            <a:ext cx="2078038" cy="96317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baseline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1041400"/>
            <a:ext cx="8677275" cy="447675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8699" y="0"/>
            <a:ext cx="4572000" cy="63246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635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56113" y="438210"/>
            <a:ext cx="395961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5" hasCustomPrompt="1"/>
          </p:nvPr>
        </p:nvSpPr>
        <p:spPr>
          <a:xfrm>
            <a:off x="0" y="0"/>
            <a:ext cx="4570196" cy="639850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/>
            </a:lvl1pPr>
          </a:lstStyle>
          <a:p>
            <a:pPr lvl="0"/>
            <a:r>
              <a:rPr lang="en-US" dirty="0"/>
              <a:t>Insert Media Here</a:t>
            </a:r>
          </a:p>
        </p:txBody>
      </p:sp>
      <p:sp>
        <p:nvSpPr>
          <p:cNvPr id="29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4888183" y="1846412"/>
            <a:ext cx="3927540" cy="417688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cap="none" baseline="0"/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1"/>
          <p:cNvSpPr>
            <a:spLocks noGrp="1"/>
          </p:cNvSpPr>
          <p:nvPr>
            <p:ph sz="quarter" idx="25" hasCustomPrompt="1"/>
          </p:nvPr>
        </p:nvSpPr>
        <p:spPr>
          <a:xfrm>
            <a:off x="234264" y="258938"/>
            <a:ext cx="8675472" cy="473486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baseline="0"/>
            </a:lvl1pPr>
          </a:lstStyle>
          <a:p>
            <a:pPr lvl="0"/>
            <a:r>
              <a:rPr lang="en-US" dirty="0"/>
              <a:t>Table Here</a:t>
            </a:r>
          </a:p>
        </p:txBody>
      </p:sp>
      <p:sp>
        <p:nvSpPr>
          <p:cNvPr id="6" name="Content Placeholder 31"/>
          <p:cNvSpPr>
            <a:spLocks noGrp="1"/>
          </p:cNvSpPr>
          <p:nvPr>
            <p:ph sz="quarter" idx="26" hasCustomPrompt="1"/>
          </p:nvPr>
        </p:nvSpPr>
        <p:spPr>
          <a:xfrm>
            <a:off x="760574" y="5119709"/>
            <a:ext cx="7654434" cy="96317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cap="none" baseline="0"/>
            </a:lvl1pPr>
          </a:lstStyle>
          <a:p>
            <a:pPr algn="ctr">
              <a:defRPr/>
            </a:pPr>
            <a:r>
              <a:rPr lang="ms-MY" sz="1400" dirty="0">
                <a:solidFill>
                  <a:srgbClr val="FFFFFF"/>
                </a:solidFill>
                <a:latin typeface="Arial"/>
                <a:cs typeface="Arial"/>
              </a:rPr>
              <a:t>Click to edit Table Title/Caption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First Steps for Healthy Babies  │ 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803400"/>
            <a:ext cx="9144000" cy="3048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019175"/>
            <a:ext cx="8677275" cy="51191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5916" y="1977656"/>
            <a:ext cx="4179334" cy="268959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28600" y="1977656"/>
            <a:ext cx="4119563" cy="268959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5008563"/>
            <a:ext cx="8756650" cy="3183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289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8600" y="1019398"/>
            <a:ext cx="8677274" cy="488768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9539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019175"/>
            <a:ext cx="8677275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61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01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68415"/>
            <a:ext cx="76200" cy="4394879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3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2FC3C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05000"/>
            <a:ext cx="9144000" cy="4953000"/>
          </a:xfrm>
          <a:prstGeom prst="rect">
            <a:avLst/>
          </a:prstGeom>
          <a:solidFill>
            <a:srgbClr val="101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2FC3C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905000"/>
            <a:ext cx="76200" cy="304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1"/>
          <p:cNvSpPr txBox="1">
            <a:spLocks noChangeArrowheads="1"/>
          </p:cNvSpPr>
          <p:nvPr userDrawn="1"/>
        </p:nvSpPr>
        <p:spPr bwMode="auto">
          <a:xfrm>
            <a:off x="1219200" y="6096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2FC3C1"/>
                </a:solidFill>
                <a:latin typeface="Arial"/>
                <a:cs typeface="Arial"/>
              </a:rPr>
              <a:t>OHA collaborates with member hospitals </a:t>
            </a:r>
            <a:br>
              <a:rPr lang="en-US" sz="2000" b="1" dirty="0">
                <a:solidFill>
                  <a:srgbClr val="2FC3C1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rgbClr val="2FC3C1"/>
                </a:solidFill>
                <a:latin typeface="Arial"/>
                <a:cs typeface="Arial"/>
              </a:rPr>
              <a:t>and health systems to ensure a healthy Ohio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609600" y="4980967"/>
            <a:ext cx="2819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2FC3C1"/>
                </a:solidFill>
                <a:latin typeface="Arial"/>
                <a:cs typeface="Arial"/>
              </a:rPr>
              <a:t>—</a:t>
            </a:r>
          </a:p>
          <a:p>
            <a:pPr>
              <a:defRPr/>
            </a:pPr>
            <a:r>
              <a:rPr lang="en-US" sz="1200" b="1" dirty="0">
                <a:solidFill>
                  <a:srgbClr val="2FC3C1"/>
                </a:solidFill>
                <a:latin typeface="Arial"/>
                <a:cs typeface="Arial"/>
              </a:rPr>
              <a:t>Ohio Hospital Association 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155 E. Broad St., Suite 301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Columbus, OH 43215-3640 </a:t>
            </a:r>
          </a:p>
          <a:p>
            <a:pPr>
              <a:defRPr/>
            </a:pP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 614-221-7614 </a:t>
            </a:r>
          </a:p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ohiohospitals.org/</a:t>
            </a:r>
            <a:r>
              <a:rPr lang="en-US" sz="1200" b="1" dirty="0" err="1">
                <a:solidFill>
                  <a:srgbClr val="FFFFFF"/>
                </a:solidFill>
                <a:latin typeface="Arial"/>
                <a:cs typeface="Arial"/>
              </a:rPr>
              <a:t>ohiofirststeps</a:t>
            </a:r>
            <a:endParaRPr lang="ms-MY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46618" y="4953000"/>
            <a:ext cx="2819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2FC3C1"/>
                </a:solidFill>
                <a:latin typeface="Arial"/>
                <a:cs typeface="Arial"/>
              </a:rPr>
              <a:t>—</a:t>
            </a:r>
          </a:p>
          <a:p>
            <a:pPr>
              <a:defRPr/>
            </a:pPr>
            <a:r>
              <a:rPr lang="en-US" sz="1200" b="1" dirty="0">
                <a:solidFill>
                  <a:srgbClr val="2FC3C1"/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rgbClr val="FFFFFF"/>
                </a:solidFill>
                <a:latin typeface="Arial"/>
                <a:cs typeface="Arial"/>
              </a:rPr>
              <a:t>HelpingOhioHospitals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lang="en-US" sz="1200" dirty="0" err="1">
                <a:solidFill>
                  <a:srgbClr val="FFFFFF"/>
                </a:solidFill>
                <a:latin typeface="Arial"/>
                <a:cs typeface="Arial"/>
              </a:rPr>
              <a:t>OhioHospitals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www.youtube.com/user/OHA1915</a:t>
            </a:r>
          </a:p>
        </p:txBody>
      </p:sp>
      <p:pic>
        <p:nvPicPr>
          <p:cNvPr id="1032" name="Picture 8" descr="http://www.allsaintscs.com/wp-content/uploads/2014/12/youtube-logo-butt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46" y="6065600"/>
            <a:ext cx="300362" cy="3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eefitzsimmons.com/images/facebook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36" y="5316955"/>
            <a:ext cx="300362" cy="3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azzkarate.com/img/icon_twitter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36" y="5691277"/>
            <a:ext cx="300363" cy="3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6" grpId="0"/>
    </p:bld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2FC3C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343650"/>
            <a:ext cx="9144000" cy="514350"/>
          </a:xfrm>
          <a:prstGeom prst="rect">
            <a:avLst/>
          </a:prstGeom>
          <a:solidFill>
            <a:srgbClr val="2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entagon 7"/>
          <p:cNvSpPr>
            <a:spLocks noChangeAspect="1"/>
          </p:cNvSpPr>
          <p:nvPr userDrawn="1"/>
        </p:nvSpPr>
        <p:spPr bwMode="auto">
          <a:xfrm>
            <a:off x="8534397" y="6504781"/>
            <a:ext cx="371475" cy="192087"/>
          </a:xfrm>
          <a:prstGeom prst="homePlate">
            <a:avLst/>
          </a:prstGeom>
          <a:solidFill>
            <a:srgbClr val="009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72499" y="6459036"/>
            <a:ext cx="4260956" cy="27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Ohio First Steps for Healthy Babies |   ohiohospitals.org/</a:t>
            </a:r>
            <a:r>
              <a:rPr lang="en-US" sz="900" b="1" dirty="0" err="1">
                <a:solidFill>
                  <a:schemeClr val="bg1"/>
                </a:solidFill>
                <a:latin typeface="Arial"/>
                <a:cs typeface="Arial"/>
              </a:rPr>
              <a:t>ohiofirststeps</a:t>
            </a:r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| 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204970"/>
            <a:ext cx="8677275" cy="813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4230255" y="6459036"/>
            <a:ext cx="2998936" cy="273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7229192" y="6459035"/>
            <a:ext cx="1261665" cy="273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490857" y="6456111"/>
            <a:ext cx="342900" cy="275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06A8C956-7F98-419D-9766-136EA2D38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1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86" r:id="rId8"/>
    <p:sldLayoutId id="2147483658" r:id="rId9"/>
    <p:sldLayoutId id="2147483659" r:id="rId10"/>
    <p:sldLayoutId id="2147483680" r:id="rId11"/>
    <p:sldLayoutId id="2147483681" r:id="rId12"/>
    <p:sldLayoutId id="2147483688" r:id="rId13"/>
    <p:sldLayoutId id="2147483682" r:id="rId14"/>
    <p:sldLayoutId id="2147483683" r:id="rId15"/>
    <p:sldLayoutId id="2147483685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all" baseline="0">
          <a:solidFill>
            <a:srgbClr val="2FC3C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01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6343650"/>
            <a:ext cx="9144000" cy="514350"/>
          </a:xfrm>
          <a:prstGeom prst="rect">
            <a:avLst/>
          </a:prstGeom>
          <a:solidFill>
            <a:srgbClr val="2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 bwMode="auto">
          <a:xfrm>
            <a:off x="8534399" y="6500018"/>
            <a:ext cx="371475" cy="192087"/>
          </a:xfrm>
          <a:prstGeom prst="homePlate">
            <a:avLst/>
          </a:prstGeom>
          <a:solidFill>
            <a:srgbClr val="009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79862" y="6398500"/>
            <a:ext cx="4133520" cy="38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Ohio First Steps for Healthy Babies |   ohiohospitals.org/</a:t>
            </a:r>
            <a:r>
              <a:rPr lang="en-US" sz="900" b="1" dirty="0" err="1">
                <a:solidFill>
                  <a:schemeClr val="bg1"/>
                </a:solidFill>
                <a:latin typeface="Arial"/>
                <a:cs typeface="Arial"/>
              </a:rPr>
              <a:t>ohiofirststeps</a:t>
            </a:r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  |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67761"/>
            <a:ext cx="8677275" cy="972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2545" y="6398500"/>
            <a:ext cx="3021213" cy="38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First Steps for Healthy Babies  │ 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3759" y="6398500"/>
            <a:ext cx="1278111" cy="38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871" y="6398500"/>
            <a:ext cx="332902" cy="38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D60FEA4-4E5D-9C4B-919E-F08C70549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7" r:id="rId8"/>
    <p:sldLayoutId id="2147483668" r:id="rId9"/>
    <p:sldLayoutId id="2147483669" r:id="rId10"/>
    <p:sldLayoutId id="2147483676" r:id="rId11"/>
    <p:sldLayoutId id="2147483677" r:id="rId12"/>
    <p:sldLayoutId id="2147483689" r:id="rId13"/>
    <p:sldLayoutId id="2147483678" r:id="rId14"/>
    <p:sldLayoutId id="2147483679" r:id="rId15"/>
    <p:sldLayoutId id="2147483684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all" baseline="0">
          <a:solidFill>
            <a:srgbClr val="2FC3C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Ohio First Steps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BA62C0-41BB-4C58-B3D9-9219E8AE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17" y="2523010"/>
            <a:ext cx="1369415" cy="1372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9D96C3-40EE-4724-9178-69876C8D1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548" y="5685413"/>
            <a:ext cx="2406126" cy="8344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E508FB-852D-4992-9263-783DC702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Breastfeeding Education for Hospital Staff Beyond the Maternity Unit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ACD42AE-85C2-46DF-91AD-C624B0B94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28C9B-2DF5-4EEA-81DE-C37237FB5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759" y="5681625"/>
            <a:ext cx="352044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22BF-8AAA-4A13-8FEA-E59E126A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our mothers…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F59A-CC35-4952-80E9-E3D869E2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Short- and long-term benefits to mothers who breastfeed include decreased risk of breast and ovarian cancers, diabetes, rheumatoid arthritis, and cardiovascular diseases.</a:t>
            </a:r>
          </a:p>
          <a:p>
            <a:r>
              <a:rPr lang="en-US" dirty="0"/>
              <a:t>Mothers are empowered by their ability to provide complete nourishment for their babies.</a:t>
            </a:r>
          </a:p>
          <a:p>
            <a:r>
              <a:rPr lang="en-US" dirty="0"/>
              <a:t>Mother and baby enjoy the emotional benefits of the very special and close relationship formed through breastfeeding.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B7ED-85F7-47E6-B81B-25219F8F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A742-275C-4FED-BD81-344E3F35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6118F-F1E8-4A19-BEB1-6F4EA7DD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22BF-8AAA-4A13-8FEA-E59E126A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 at [Hospital name]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F59A-CC35-4952-80E9-E3D869E2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Infant Feeding Policy is available [insert location]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are caring for a breastfeeding baby or receive a question from a breastfeeding mother, we are here to help!</a:t>
            </a:r>
          </a:p>
          <a:p>
            <a:pPr marL="457200" lvl="1" indent="0">
              <a:buNone/>
            </a:pPr>
            <a:r>
              <a:rPr lang="en-US" dirty="0"/>
              <a:t>[enter inpatient and/or outpatient contact information]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B7ED-85F7-47E6-B81B-25219F8F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A742-275C-4FED-BD81-344E3F35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6118F-F1E8-4A19-BEB1-6F4EA7DD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22BF-8AAA-4A13-8FEA-E59E126A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457690"/>
            <a:ext cx="8677275" cy="813933"/>
          </a:xfrm>
        </p:spPr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F59A-CC35-4952-80E9-E3D869E2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[Hospital name] is committed to supporting breastfeeding families.</a:t>
            </a:r>
          </a:p>
          <a:p>
            <a:r>
              <a:rPr lang="en-US" dirty="0"/>
              <a:t>[Hospital name] has an Infant Feeding Policy available [enter location]</a:t>
            </a:r>
          </a:p>
          <a:p>
            <a:r>
              <a:rPr lang="en-US" dirty="0"/>
              <a:t>[Hospital name]’s lactation staff are available to help answer any breastfeeding questions. [enter contact info]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B7ED-85F7-47E6-B81B-25219F8F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A742-275C-4FED-BD81-344E3F35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6118F-F1E8-4A19-BEB1-6F4EA7DD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B87955-68CB-48A8-8D66-4D8D01A8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480543"/>
            <a:ext cx="8677275" cy="813933"/>
          </a:xfrm>
        </p:spPr>
        <p:txBody>
          <a:bodyPr/>
          <a:lstStyle/>
          <a:p>
            <a:r>
              <a:rPr lang="en-US" dirty="0"/>
              <a:t>Why are we Breastfeeding Friendly?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0D0D3-F2F2-47F8-BCC0-6C4A9D48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Breastfeeding is one of the most effective preventative health measures for infants and mothers.</a:t>
            </a:r>
          </a:p>
          <a:p>
            <a:r>
              <a:rPr lang="en-US" dirty="0"/>
              <a:t>[Hospital name] supports the Ten Steps to Successful Breastfeeding for our patients and families.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36BCBE-DF32-49F6-9988-B34969DA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255" y="6456111"/>
            <a:ext cx="2998936" cy="275977"/>
          </a:xfrm>
        </p:spPr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</p:spTree>
    <p:extLst>
      <p:ext uri="{BB962C8B-B14F-4D97-AF65-F5344CB8AC3E}">
        <p14:creationId xmlns:p14="http://schemas.microsoft.com/office/powerpoint/2010/main" val="20383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D04B-9845-4617-A4F6-6CF8F8172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Exclusive Breast Milk feeding is a Joint Commission Perinatal Core Measure.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Defined as: Exclusive breast milk feeding during the newborn’s entire hospitalization.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BE8DB-DDDB-4D32-8D61-C9C5B745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B1C3-496B-40C2-A690-C385E46D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DC007-8251-42B5-9D01-7AC7272D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8" descr="Joint commission">
            <a:extLst>
              <a:ext uri="{FF2B5EF4-FFF2-40B4-BE49-F238E27FC236}">
                <a16:creationId xmlns:a16="http://schemas.microsoft.com/office/drawing/2014/main" id="{6CBF3E4E-73A4-4075-BF9D-CEB2898C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912"/>
            <a:ext cx="30480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B57A-201D-4965-80CC-4EA59C06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683"/>
            <a:ext cx="9225351" cy="813933"/>
          </a:xfrm>
        </p:spPr>
        <p:txBody>
          <a:bodyPr/>
          <a:lstStyle/>
          <a:p>
            <a:r>
              <a:rPr lang="en-US" dirty="0"/>
              <a:t>First steps for healthy babies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6A081-C14D-4843-A047-1B14DED1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79" y="1443420"/>
            <a:ext cx="81293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[Hospital name] is recognized by the Ohio Hospital Association and the Ohio Department of Health for our achievements in taking steps to protect, promote, and support breastfeeding within our organization.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C294-9343-4791-B68F-C3853CFA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53EE-81D0-424F-A669-06C8508E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90A12-A64D-434B-AADF-EB309557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EDEE4-B0A9-42F5-BE53-A68458B3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453" y="4548344"/>
            <a:ext cx="2754444" cy="15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B57A-201D-4965-80CC-4EA59C06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Baby-friendly designation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6A081-C14D-4843-A047-1B14DED1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189" y="1166018"/>
            <a:ext cx="72756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Verification a hospital has comprehensively implemented the AAP-endorsed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latin typeface="Comic Sans MS" panose="030F0702030302020204" pitchFamily="66" charset="0"/>
              </a:rPr>
              <a:t>Ten Steps to Successful Breastfeeding</a:t>
            </a:r>
          </a:p>
          <a:p>
            <a:pPr marL="0" indent="0" algn="ctr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+mn-lt"/>
              </a:rPr>
              <a:t>and upholds the highest standards of infant feeding care.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C294-9343-4791-B68F-C3853CFA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53EE-81D0-424F-A669-06C8508E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90A12-A64D-434B-AADF-EB309557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C841AD-6D9B-4B21-AC4F-FEC1DC23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50" y="4974611"/>
            <a:ext cx="2568146" cy="10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02E8-9FC1-47A9-BFF0-E98BE224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324870"/>
            <a:ext cx="8677275" cy="813933"/>
          </a:xfrm>
        </p:spPr>
        <p:txBody>
          <a:bodyPr/>
          <a:lstStyle/>
          <a:p>
            <a:r>
              <a:rPr lang="en-US" dirty="0"/>
              <a:t>Ten steps to successful breastfeeding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615FC-3C00-42B4-92A0-1F3B6682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Have a written breastfeeding policy that is routinely communicated to all health care staff.</a:t>
            </a:r>
          </a:p>
          <a:p>
            <a:pPr marL="514350" indent="-514350">
              <a:buAutoNum type="arabicPeriod"/>
            </a:pPr>
            <a:r>
              <a:rPr lang="en-US" dirty="0"/>
              <a:t>Train all health care staff in the skills necessary to implement this policy.</a:t>
            </a:r>
          </a:p>
          <a:p>
            <a:pPr marL="514350" indent="-514350">
              <a:buAutoNum type="arabicPeriod"/>
            </a:pPr>
            <a:r>
              <a:rPr lang="en-US" dirty="0"/>
              <a:t>Inform all pregnant women about the benefits and management of breastfeeding.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62991-1A33-4917-A8C7-2A48784C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3386B-D68D-4873-9A05-B05976EB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9F175-B557-455E-9FFC-F3746990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B1F8-A431-4843-95D9-FDDB6640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453395"/>
            <a:ext cx="8677275" cy="813933"/>
          </a:xfrm>
        </p:spPr>
        <p:txBody>
          <a:bodyPr/>
          <a:lstStyle/>
          <a:p>
            <a:r>
              <a:rPr lang="en-US" dirty="0"/>
              <a:t>Ten steps to successful breastfeeding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FE79-C1A0-46DB-900B-4366553A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Help mothers initiate breastfeeding within one hour of birth.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Show mothers how to breastfeed and how to maintain lactation, even if they are separated from their infants.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Give infants no food or drink other than breastmilk, unless medically indicated.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AC1A5-DF52-4E0B-BDEB-C8CA760F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1C43A-581F-41F4-AC29-ED22C210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F5818-AEBF-4C80-9DB7-C3956DEC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A4A6-C670-4AB3-9E6D-9E91158D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394660"/>
            <a:ext cx="8677275" cy="813933"/>
          </a:xfrm>
        </p:spPr>
        <p:txBody>
          <a:bodyPr/>
          <a:lstStyle/>
          <a:p>
            <a:r>
              <a:rPr lang="en-US" dirty="0"/>
              <a:t>Ten steps to successful breastfeeding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2EF9-4E1E-454F-BCB8-E49A9253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Practice rooming in, all mothers and infants to remain together 24 hours a day.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Encourage breastfeeding on demand.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Give no pacifiers or artificial nipples to breastfeeding infants.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Foster the establishment of breastfeeding support groups and refer mothers to them on discharge from the hospital or birth center.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4BD9-A57E-498B-B6F5-FE6125D1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8B78C-94D5-413E-B191-2EF83F82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20523-8D15-41E2-8CB3-612BDCD6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22BF-8AAA-4A13-8FEA-E59E126A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our babies…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F59A-CC35-4952-80E9-E3D869E2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 milk provides the most complete nutrition possible, providing the optimal mix of nutrients and antibodies necessary for each baby to thrive.</a:t>
            </a:r>
          </a:p>
          <a:p>
            <a:r>
              <a:rPr lang="en-US" dirty="0"/>
              <a:t>Breastfeeding decreases the incidence and severity of many infectious diseases, reduces infant mortality, optimally supports neurodevelopment, and decreases the risk of becoming obese later in childhood.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B7ED-85F7-47E6-B81B-25219F8F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A742-275C-4FED-BD81-344E3F35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First Steps for Healthy Babies  │  Step 2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6118F-F1E8-4A19-BEB1-6F4EA7DD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C956-7F98-419D-9766-136EA2D387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 Title (Dark)">
  <a:themeElements>
    <a:clrScheme name="OHA Style Guide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006699"/>
      </a:accent1>
      <a:accent2>
        <a:srgbClr val="F6343E"/>
      </a:accent2>
      <a:accent3>
        <a:srgbClr val="2FC3C1"/>
      </a:accent3>
      <a:accent4>
        <a:srgbClr val="FF9966"/>
      </a:accent4>
      <a:accent5>
        <a:srgbClr val="7F7F7F"/>
      </a:accent5>
      <a:accent6>
        <a:srgbClr val="CCCC99"/>
      </a:accent6>
      <a:hlink>
        <a:srgbClr val="009385"/>
      </a:hlink>
      <a:folHlink>
        <a:srgbClr val="B3B10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rst Steps PPT" id="{1EDB7EDC-AB82-4DDF-A256-B158363182BC}" vid="{C3A5ED4A-6D84-4D96-8A3A-80F7046638F6}"/>
    </a:ext>
  </a:extLst>
</a:theme>
</file>

<file path=ppt/theme/theme2.xml><?xml version="1.0" encoding="utf-8"?>
<a:theme xmlns:a="http://schemas.openxmlformats.org/drawingml/2006/main" name="Closing Slide">
  <a:themeElements>
    <a:clrScheme name="OHA Style Guide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006699"/>
      </a:accent1>
      <a:accent2>
        <a:srgbClr val="F6343E"/>
      </a:accent2>
      <a:accent3>
        <a:srgbClr val="2FC3C1"/>
      </a:accent3>
      <a:accent4>
        <a:srgbClr val="FF9966"/>
      </a:accent4>
      <a:accent5>
        <a:srgbClr val="7F7F7F"/>
      </a:accent5>
      <a:accent6>
        <a:srgbClr val="CCCC99"/>
      </a:accent6>
      <a:hlink>
        <a:srgbClr val="009385"/>
      </a:hlink>
      <a:folHlink>
        <a:srgbClr val="B3B10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rst Steps PPT" id="{1EDB7EDC-AB82-4DDF-A256-B158363182BC}" vid="{982F336B-CEE0-4779-9756-E03FF91AA098}"/>
    </a:ext>
  </a:extLst>
</a:theme>
</file>

<file path=ppt/theme/theme3.xml><?xml version="1.0" encoding="utf-8"?>
<a:theme xmlns:a="http://schemas.openxmlformats.org/drawingml/2006/main" name="OHA Light Theme">
  <a:themeElements>
    <a:clrScheme name="OHA Style Guide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006699"/>
      </a:accent1>
      <a:accent2>
        <a:srgbClr val="F6343E"/>
      </a:accent2>
      <a:accent3>
        <a:srgbClr val="2FC3C1"/>
      </a:accent3>
      <a:accent4>
        <a:srgbClr val="FF9966"/>
      </a:accent4>
      <a:accent5>
        <a:srgbClr val="7F7F7F"/>
      </a:accent5>
      <a:accent6>
        <a:srgbClr val="CCCC99"/>
      </a:accent6>
      <a:hlink>
        <a:srgbClr val="009385"/>
      </a:hlink>
      <a:folHlink>
        <a:srgbClr val="B3B10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rst Steps PPT" id="{1EDB7EDC-AB82-4DDF-A256-B158363182BC}" vid="{FB0A8FE9-40A5-49CD-B8F9-FFB51F973464}"/>
    </a:ext>
  </a:extLst>
</a:theme>
</file>

<file path=ppt/theme/theme4.xml><?xml version="1.0" encoding="utf-8"?>
<a:theme xmlns:a="http://schemas.openxmlformats.org/drawingml/2006/main" name="OHA Dark Theme">
  <a:themeElements>
    <a:clrScheme name="OHA Style Guide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006699"/>
      </a:accent1>
      <a:accent2>
        <a:srgbClr val="F6343E"/>
      </a:accent2>
      <a:accent3>
        <a:srgbClr val="2FC3C1"/>
      </a:accent3>
      <a:accent4>
        <a:srgbClr val="FF9966"/>
      </a:accent4>
      <a:accent5>
        <a:srgbClr val="7F7F7F"/>
      </a:accent5>
      <a:accent6>
        <a:srgbClr val="CCCC99"/>
      </a:accent6>
      <a:hlink>
        <a:srgbClr val="009385"/>
      </a:hlink>
      <a:folHlink>
        <a:srgbClr val="B3B10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rst Steps PPT" id="{1EDB7EDC-AB82-4DDF-A256-B158363182BC}" vid="{AF8D0561-5173-4C05-8FA4-C75A253EF55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</TotalTime>
  <Words>681</Words>
  <Application>Microsoft Office PowerPoint</Application>
  <PresentationFormat>On-screen Show (4:3)</PresentationFormat>
  <Paragraphs>95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Presentation Title (Dark)</vt:lpstr>
      <vt:lpstr>Closing Slide</vt:lpstr>
      <vt:lpstr>OHA Light Theme</vt:lpstr>
      <vt:lpstr>OHA Dark Theme</vt:lpstr>
      <vt:lpstr>Ohio First Steps</vt:lpstr>
      <vt:lpstr>Why are we Breastfeeding Friendly?</vt:lpstr>
      <vt:lpstr>PowerPoint Presentation</vt:lpstr>
      <vt:lpstr>First steps for healthy babies</vt:lpstr>
      <vt:lpstr>Baby-friendly designation</vt:lpstr>
      <vt:lpstr>Ten steps to successful breastfeeding</vt:lpstr>
      <vt:lpstr>Ten steps to successful breastfeeding</vt:lpstr>
      <vt:lpstr>Ten steps to successful breastfeeding </vt:lpstr>
      <vt:lpstr>For our babies…</vt:lpstr>
      <vt:lpstr>For our mothers…</vt:lpstr>
      <vt:lpstr>Breastfeeding at [Hospital name]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Jonathan Archey</dc:creator>
  <cp:lastModifiedBy>Haviland, Breanne</cp:lastModifiedBy>
  <cp:revision>30</cp:revision>
  <cp:lastPrinted>2015-12-18T18:45:34Z</cp:lastPrinted>
  <dcterms:created xsi:type="dcterms:W3CDTF">2016-06-02T14:46:11Z</dcterms:created>
  <dcterms:modified xsi:type="dcterms:W3CDTF">2020-08-28T12:23:21Z</dcterms:modified>
</cp:coreProperties>
</file>